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1"/>
  </p:notesMasterIdLst>
  <p:handoutMasterIdLst>
    <p:handoutMasterId r:id="rId22"/>
  </p:handoutMasterIdLst>
  <p:sldIdLst>
    <p:sldId id="258" r:id="rId2"/>
    <p:sldId id="278" r:id="rId3"/>
    <p:sldId id="279" r:id="rId4"/>
    <p:sldId id="280" r:id="rId5"/>
    <p:sldId id="281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82" r:id="rId17"/>
    <p:sldId id="277" r:id="rId18"/>
    <p:sldId id="284" r:id="rId19"/>
    <p:sldId id="285" r:id="rId2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709" autoAdjust="0"/>
  </p:normalViewPr>
  <p:slideViewPr>
    <p:cSldViewPr>
      <p:cViewPr varScale="1">
        <p:scale>
          <a:sx n="128" d="100"/>
          <a:sy n="128" d="100"/>
        </p:scale>
        <p:origin x="-105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fld id="{4D6A5D1C-5BCF-4611-8DE9-D67086D2290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00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pitchFamily="18" charset="0"/>
              </a:defRPr>
            </a:lvl1pPr>
          </a:lstStyle>
          <a:p>
            <a:fld id="{05512F89-6CB4-4BB0-95E0-CD4C511204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903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05D85A-18D8-407E-BD21-747D999619B1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3813" y="714375"/>
            <a:ext cx="4759325" cy="3570288"/>
          </a:xfrm>
          <a:ln w="12700" cap="flat"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587" y="4522232"/>
            <a:ext cx="5410201" cy="4365545"/>
          </a:xfrm>
          <a:ln/>
        </p:spPr>
        <p:txBody>
          <a:bodyPr lIns="96593" tIns="48297" rIns="96593" bIns="48297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FDF439-943D-4863-B269-47D7C732D4F9}" type="slidenum">
              <a:rPr lang="en-US"/>
              <a:pPr/>
              <a:t>14</a:t>
            </a:fld>
            <a:endParaRPr lang="en-US"/>
          </a:p>
        </p:txBody>
      </p:sp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1C3A52-EE64-44FA-907D-F4C74858BF69}" type="slidenum">
              <a:rPr lang="en-US"/>
              <a:pPr/>
              <a:t>15</a:t>
            </a:fld>
            <a:endParaRPr lang="en-US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1C3A52-EE64-44FA-907D-F4C74858BF69}" type="slidenum">
              <a:rPr lang="en-US"/>
              <a:pPr/>
              <a:t>16</a:t>
            </a:fld>
            <a:endParaRPr lang="en-US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704E6-27DA-4652-8F1F-0915832EBE69}" type="slidenum">
              <a:rPr lang="en-US"/>
              <a:pPr/>
              <a:t>17</a:t>
            </a:fld>
            <a:endParaRPr lang="en-US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704E6-27DA-4652-8F1F-0915832EBE69}" type="slidenum">
              <a:rPr lang="en-US"/>
              <a:pPr/>
              <a:t>18</a:t>
            </a:fld>
            <a:endParaRPr lang="en-US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704E6-27DA-4652-8F1F-0915832EBE69}" type="slidenum">
              <a:rPr lang="en-US"/>
              <a:pPr/>
              <a:t>19</a:t>
            </a:fld>
            <a:endParaRPr lang="en-US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2BA4A-B9C6-4E6A-91EA-F54FD1DE7C47}" type="slidenum">
              <a:rPr lang="en-US"/>
              <a:pPr/>
              <a:t>6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59874E-AD51-4EFF-B592-F5DF24D5C949}" type="slidenum">
              <a:rPr lang="en-US"/>
              <a:pPr/>
              <a:t>7</a:t>
            </a:fld>
            <a:endParaRPr lang="en-US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39EC80-838B-43E1-85DD-2E8FC8E727A5}" type="slidenum">
              <a:rPr lang="en-US"/>
              <a:pPr/>
              <a:t>8</a:t>
            </a:fld>
            <a:endParaRPr lang="en-US"/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94330A-979D-4032-A6DC-CA076835C6E9}" type="slidenum">
              <a:rPr lang="en-US"/>
              <a:pPr/>
              <a:t>9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C9E1BA-1479-4A71-A608-54587DF11788}" type="slidenum">
              <a:rPr lang="en-US"/>
              <a:pPr/>
              <a:t>10</a:t>
            </a:fld>
            <a:endParaRPr lang="en-US"/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A6EFD0-E292-4F07-A0AF-050B0A2261E7}" type="slidenum">
              <a:rPr lang="en-US"/>
              <a:pPr/>
              <a:t>11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C72760-EB3D-4B3A-AEBF-F775F9D47AE6}" type="slidenum">
              <a:rPr lang="en-US"/>
              <a:pPr/>
              <a:t>12</a:t>
            </a:fld>
            <a:endParaRPr lang="en-US"/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D4624A-79B1-420B-99A0-75D8DBF65EAF}" type="slidenum">
              <a:rPr lang="en-US"/>
              <a:pPr/>
              <a:t>13</a:t>
            </a:fld>
            <a:endParaRPr lang="en-US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r>
              <a:rPr lang="en-US"/>
              <a:t>Union College</a:t>
            </a:r>
          </a:p>
          <a:p>
            <a:r>
              <a:rPr lang="en-US"/>
              <a:t>Mechanical Engineering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Advanced Strength</a:t>
            </a: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4B03C6C-DC7B-475F-A33D-AF60B110918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50887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FF76C2-E86A-48C5-85CC-E2FD58A261B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41086C4-5A6B-40A1-A9C9-70B12C2556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BBD081D-D956-4A33-ABEB-C348E65BAF3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B01872B-FEFC-4EFF-8D0C-7AF404DDE3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BBC4886-2B30-48B6-9BE8-3AD55A4EA6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8F9239-69DF-4603-AAFE-193B89617D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4A06E1-46D1-4D40-8854-DADC8BD0AB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BF63CC-5E82-432A-A85E-79C21FBA12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0CB8F1-D9BD-44AC-924C-65F0B8FFCB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C717FC7-0A5B-4158-B56A-66B7B54BA0E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9860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249861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09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en-US" sz="800"/>
              <a:t>Union College</a:t>
            </a:r>
          </a:p>
          <a:p>
            <a:pPr eaLnBrk="1" hangingPunct="1"/>
            <a:r>
              <a:rPr lang="en-US" sz="800"/>
              <a:t>Mechanical Engineering</a:t>
            </a:r>
          </a:p>
        </p:txBody>
      </p:sp>
      <p:sp>
        <p:nvSpPr>
          <p:cNvPr id="24986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/>
              <a:t>MER200: Theory of Elasticity</a:t>
            </a:r>
          </a:p>
        </p:txBody>
      </p:sp>
      <p:sp>
        <p:nvSpPr>
          <p:cNvPr id="24986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fld id="{93B4BB0B-3B5D-43C3-92F3-1FFE6E41519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2"/>
          </p:nvPr>
        </p:nvSpPr>
        <p:spPr>
          <a:ln/>
        </p:spPr>
        <p:txBody>
          <a:bodyPr/>
          <a:lstStyle/>
          <a:p>
            <a:r>
              <a:rPr lang="en-US"/>
              <a:t>Union College</a:t>
            </a:r>
          </a:p>
          <a:p>
            <a:r>
              <a:rPr lang="en-US"/>
              <a:t>Mechanical Engineering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MER311: </a:t>
            </a:r>
            <a:r>
              <a:rPr lang="en-US" dirty="0"/>
              <a:t>Advanced Strength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72922D57-9C0B-4189-AA4D-6631B79F2DFD}" type="slidenum">
              <a:rPr lang="en-US"/>
              <a:pPr/>
              <a:t>1</a:t>
            </a:fld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81000" y="609600"/>
            <a:ext cx="8534400" cy="1371600"/>
          </a:xfrm>
        </p:spPr>
        <p:txBody>
          <a:bodyPr/>
          <a:lstStyle/>
          <a:p>
            <a:r>
              <a:rPr lang="en-US" sz="3600" dirty="0" smtClean="0"/>
              <a:t>MER311: </a:t>
            </a:r>
            <a:br>
              <a:rPr lang="en-US" sz="3600" dirty="0" smtClean="0"/>
            </a:br>
            <a:r>
              <a:rPr lang="en-US" sz="3600" dirty="0" smtClean="0"/>
              <a:t>Advanced </a:t>
            </a:r>
            <a:r>
              <a:rPr lang="en-US" sz="3600" dirty="0"/>
              <a:t>Strength of Materials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1050925" y="3097213"/>
            <a:ext cx="2687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Failure Criteria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46E8C8-129C-4621-B773-1BE619181A3D}" type="slidenum">
              <a:rPr lang="en-US"/>
              <a:pPr/>
              <a:t>10</a:t>
            </a:fld>
            <a:endParaRPr lang="en-US"/>
          </a:p>
        </p:txBody>
      </p:sp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Multi-Axial Load</a:t>
            </a:r>
          </a:p>
        </p:txBody>
      </p:sp>
      <p:pic>
        <p:nvPicPr>
          <p:cNvPr id="395268" name="Picture 4" descr="L03F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19313"/>
            <a:ext cx="4267200" cy="3138487"/>
          </a:xfrm>
          <a:prstGeom prst="rect">
            <a:avLst/>
          </a:prstGeom>
          <a:noFill/>
        </p:spPr>
      </p:pic>
      <p:pic>
        <p:nvPicPr>
          <p:cNvPr id="395269" name="Picture 5" descr="L03F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133600"/>
            <a:ext cx="4191000" cy="317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031358-71F2-4345-B4DD-DAE8EB0B87B5}" type="slidenum">
              <a:rPr lang="en-US"/>
              <a:pPr/>
              <a:t>11</a:t>
            </a:fld>
            <a:endParaRPr lang="en-US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Normal Stress Theory</a:t>
            </a:r>
            <a:br>
              <a:rPr lang="en-US" sz="3400"/>
            </a:br>
            <a:r>
              <a:rPr lang="en-US" sz="3400"/>
              <a:t>Rankine Criteria</a:t>
            </a:r>
          </a:p>
        </p:txBody>
      </p:sp>
      <p:pic>
        <p:nvPicPr>
          <p:cNvPr id="397318" name="Picture 6" descr="C:\Documents and Settings\bucinelr\My Documents\Courses\MER311 Spring 10\LectureNotes\Images\Beer and Johnson\Chap07\bee29389_07_43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52"/>
          <a:stretch>
            <a:fillRect/>
          </a:stretch>
        </p:blipFill>
        <p:spPr bwMode="auto">
          <a:xfrm>
            <a:off x="4876800" y="2057400"/>
            <a:ext cx="3781919" cy="3678532"/>
          </a:xfrm>
          <a:prstGeom prst="rect">
            <a:avLst/>
          </a:prstGeom>
          <a:noFill/>
        </p:spPr>
      </p:pic>
      <p:pic>
        <p:nvPicPr>
          <p:cNvPr id="397319" name="Picture 7" descr="C:\Documents and Settings\bucinelr\My Documents\Courses\MER311 Spring 10\LectureNotes\Images\Beer and Johnson\Chap07\bee29389_07_27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3"/>
          <a:stretch>
            <a:fillRect/>
          </a:stretch>
        </p:blipFill>
        <p:spPr bwMode="auto">
          <a:xfrm>
            <a:off x="990600" y="1905000"/>
            <a:ext cx="2376543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4041AB-A896-4CCD-92B2-367C20C089D0}" type="slidenum">
              <a:rPr lang="en-US"/>
              <a:pPr/>
              <a:t>12</a:t>
            </a:fld>
            <a:endParaRPr lang="en-US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Strain Theory</a:t>
            </a:r>
            <a:br>
              <a:rPr lang="en-US" sz="3400"/>
            </a:br>
            <a:r>
              <a:rPr lang="en-US" sz="3400"/>
              <a:t>St. Venant Criateria</a:t>
            </a:r>
          </a:p>
        </p:txBody>
      </p:sp>
      <p:pic>
        <p:nvPicPr>
          <p:cNvPr id="399364" name="Picture 4" descr="L03F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362200"/>
            <a:ext cx="3617913" cy="2767013"/>
          </a:xfrm>
          <a:prstGeom prst="rect">
            <a:avLst/>
          </a:prstGeom>
          <a:noFill/>
        </p:spPr>
      </p:pic>
      <p:pic>
        <p:nvPicPr>
          <p:cNvPr id="399365" name="Picture 5" descr="L03F12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15" t="4462" r="5270"/>
          <a:stretch/>
        </p:blipFill>
        <p:spPr bwMode="auto">
          <a:xfrm>
            <a:off x="4497658" y="2081560"/>
            <a:ext cx="3888059" cy="37810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6692AB-FB45-4596-9EA6-19B8776CE0BD}" type="slidenum">
              <a:rPr lang="en-US"/>
              <a:pPr/>
              <a:t>13</a:t>
            </a:fld>
            <a:endParaRPr lang="en-US"/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shear Theory</a:t>
            </a:r>
            <a:br>
              <a:rPr lang="en-US" sz="3400"/>
            </a:br>
            <a:r>
              <a:rPr lang="en-US" sz="3400"/>
              <a:t>Tresca Criteria</a:t>
            </a:r>
          </a:p>
        </p:txBody>
      </p:sp>
      <p:pic>
        <p:nvPicPr>
          <p:cNvPr id="401415" name="Picture 7" descr="C:\Documents and Settings\bucinelr\My Documents\Courses\MER311 Spring 10\LectureNotes\Images\Beer and Johnson\Chap07\bee29389_07_4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89"/>
          <a:stretch>
            <a:fillRect/>
          </a:stretch>
        </p:blipFill>
        <p:spPr bwMode="auto">
          <a:xfrm>
            <a:off x="4394200" y="1905000"/>
            <a:ext cx="4289196" cy="4038599"/>
          </a:xfrm>
          <a:prstGeom prst="rect">
            <a:avLst/>
          </a:prstGeom>
          <a:noFill/>
        </p:spPr>
      </p:pic>
      <p:pic>
        <p:nvPicPr>
          <p:cNvPr id="9" name="Picture 7" descr="C:\Documents and Settings\bucinelr\My Documents\Courses\MER311 Spring 10\LectureNotes\Images\Beer and Johnson\Chap07\bee29389_07_27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3"/>
          <a:stretch>
            <a:fillRect/>
          </a:stretch>
        </p:blipFill>
        <p:spPr bwMode="auto">
          <a:xfrm>
            <a:off x="990600" y="1905000"/>
            <a:ext cx="2376543" cy="2362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E865FC-F68E-4F74-8E09-28D2B5A60820}" type="slidenum">
              <a:rPr lang="en-US"/>
              <a:pPr/>
              <a:t>14</a:t>
            </a:fld>
            <a:endParaRPr lang="en-US"/>
          </a:p>
        </p:txBody>
      </p:sp>
      <p:sp>
        <p:nvSpPr>
          <p:cNvPr id="403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strain Energy Theory</a:t>
            </a:r>
            <a:br>
              <a:rPr lang="en-US" sz="3400"/>
            </a:br>
            <a:r>
              <a:rPr lang="en-US" sz="3400"/>
              <a:t>Haig Criterion</a:t>
            </a:r>
          </a:p>
        </p:txBody>
      </p:sp>
      <p:pic>
        <p:nvPicPr>
          <p:cNvPr id="403461" name="Picture 5" descr="L03F16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007" t="2727" b="4280"/>
          <a:stretch/>
        </p:blipFill>
        <p:spPr bwMode="auto">
          <a:xfrm>
            <a:off x="1999784" y="2014654"/>
            <a:ext cx="4096215" cy="373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57B9E-3F59-4296-AAB7-A3886C24E974}" type="slidenum">
              <a:rPr lang="en-US"/>
              <a:pPr/>
              <a:t>15</a:t>
            </a:fld>
            <a:endParaRPr lang="en-US"/>
          </a:p>
        </p:txBody>
      </p:sp>
      <p:sp>
        <p:nvSpPr>
          <p:cNvPr id="405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energy of Distortion Theory – von Mises Criteria</a:t>
            </a:r>
          </a:p>
        </p:txBody>
      </p:sp>
      <p:pic>
        <p:nvPicPr>
          <p:cNvPr id="405510" name="Picture 6" descr="C:\Documents and Settings\bucinelr\My Documents\Courses\MER311 Spring 10\LectureNotes\Images\Beer and Johnson\Chap07\bee29389_07_4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95"/>
          <a:stretch>
            <a:fillRect/>
          </a:stretch>
        </p:blipFill>
        <p:spPr bwMode="auto">
          <a:xfrm>
            <a:off x="4419600" y="1752600"/>
            <a:ext cx="3981043" cy="3494226"/>
          </a:xfrm>
          <a:prstGeom prst="rect">
            <a:avLst/>
          </a:prstGeom>
          <a:noFill/>
        </p:spPr>
      </p:pic>
      <p:pic>
        <p:nvPicPr>
          <p:cNvPr id="7" name="Picture 7" descr="C:\Documents and Settings\bucinelr\My Documents\Courses\MER311 Spring 10\LectureNotes\Images\Beer and Johnson\Chap07\bee29389_07_27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93"/>
          <a:stretch>
            <a:fillRect/>
          </a:stretch>
        </p:blipFill>
        <p:spPr bwMode="auto">
          <a:xfrm>
            <a:off x="685800" y="1905000"/>
            <a:ext cx="2376543" cy="2362200"/>
          </a:xfrm>
          <a:prstGeom prst="rect">
            <a:avLst/>
          </a:prstGeom>
          <a:noFill/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09600" y="5334000"/>
          <a:ext cx="6985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2" name="Equation" r:id="rId6" imgW="3492360" imgH="380880" progId="Equation.DSMT4">
                  <p:embed/>
                </p:oleObj>
              </mc:Choice>
              <mc:Fallback>
                <p:oleObj name="Equation" r:id="rId6" imgW="3492360" imgH="38088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334000"/>
                        <a:ext cx="6985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0357B9E-3F59-4296-AAB7-A3886C24E974}" type="slidenum">
              <a:rPr lang="en-US"/>
              <a:pPr/>
              <a:t>16</a:t>
            </a:fld>
            <a:endParaRPr lang="en-US"/>
          </a:p>
        </p:txBody>
      </p:sp>
      <p:sp>
        <p:nvSpPr>
          <p:cNvPr id="4055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Maximum energy of Distortion Theory – von Mises Criteria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85800" y="1828800"/>
          <a:ext cx="6934200" cy="4122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39" name="Equation" r:id="rId4" imgW="3695400" imgH="2197080" progId="Equation.DSMT4">
                  <p:embed/>
                </p:oleObj>
              </mc:Choice>
              <mc:Fallback>
                <p:oleObj name="Equation" r:id="rId4" imgW="3695400" imgH="21970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828800"/>
                        <a:ext cx="6934200" cy="41223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60F4AB-DDED-4011-B074-068962488760}" type="slidenum">
              <a:rPr lang="en-US"/>
              <a:pPr/>
              <a:t>17</a:t>
            </a:fld>
            <a:endParaRPr lang="en-US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with Data</a:t>
            </a:r>
          </a:p>
        </p:txBody>
      </p:sp>
      <p:pic>
        <p:nvPicPr>
          <p:cNvPr id="407556" name="Picture 4" descr="L03F18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85" t="1953" r="5861" b="2861"/>
          <a:stretch/>
        </p:blipFill>
        <p:spPr bwMode="auto">
          <a:xfrm>
            <a:off x="1546302" y="1910576"/>
            <a:ext cx="4348976" cy="39847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60F4AB-DDED-4011-B074-068962488760}" type="slidenum">
              <a:rPr lang="en-US"/>
              <a:pPr/>
              <a:t>18</a:t>
            </a:fld>
            <a:endParaRPr lang="en-US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24962" name="Picture 2" descr="C:\Documents and Settings\bucinelr\My Documents\Courses\MER311 Spring 10\LectureNotes\Images\Beer and Johnson\Chap07\bee29389_p07_30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399" y="2057400"/>
            <a:ext cx="3443537" cy="3657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60F4AB-DDED-4011-B074-068962488760}" type="slidenum">
              <a:rPr lang="en-US"/>
              <a:pPr/>
              <a:t>19</a:t>
            </a:fld>
            <a:endParaRPr lang="en-US"/>
          </a:p>
        </p:txBody>
      </p:sp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25986" name="Picture 2" descr="C:\Documents and Settings\bucinelr\My Documents\Courses\MER311 Spring 10\LectureNotes\Images\Beer and Johnson\Chap07\bee29389_sp07_05a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224"/>
          <a:stretch>
            <a:fillRect/>
          </a:stretch>
        </p:blipFill>
        <p:spPr bwMode="auto">
          <a:xfrm>
            <a:off x="533400" y="2667000"/>
            <a:ext cx="3657601" cy="2287587"/>
          </a:xfrm>
          <a:prstGeom prst="rect">
            <a:avLst/>
          </a:prstGeom>
          <a:noFill/>
        </p:spPr>
      </p:pic>
      <p:pic>
        <p:nvPicPr>
          <p:cNvPr id="425987" name="Picture 3" descr="C:\Documents and Settings\bucinelr\My Documents\Courses\MER311 Spring 10\LectureNotes\Images\Beer and Johnson\Chap07\bee29389_sp07_05d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10"/>
          <a:stretch>
            <a:fillRect/>
          </a:stretch>
        </p:blipFill>
        <p:spPr bwMode="auto">
          <a:xfrm>
            <a:off x="4800600" y="2286000"/>
            <a:ext cx="3611562" cy="27352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Factors or</a:t>
            </a:r>
            <a:br>
              <a:rPr lang="en-US" dirty="0" smtClean="0"/>
            </a:br>
            <a:r>
              <a:rPr lang="en-US" dirty="0" smtClean="0"/>
              <a:t>Factors of 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 of Safety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Margin of Safety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BD081D-D956-4A33-ABEB-C348E65BAF36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19200" y="2667000"/>
          <a:ext cx="6353940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44" name="Equation" r:id="rId3" imgW="2247840" imgH="393480" progId="Equation.DSMT4">
                  <p:embed/>
                </p:oleObj>
              </mc:Choice>
              <mc:Fallback>
                <p:oleObj name="Equation" r:id="rId3" imgW="224784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667000"/>
                        <a:ext cx="6353940" cy="1112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371600" y="4876800"/>
          <a:ext cx="1714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45" name="Equation" r:id="rId5" imgW="571320" imgH="177480" progId="Equation.DSMT4">
                  <p:embed/>
                </p:oleObj>
              </mc:Choice>
              <mc:Fallback>
                <p:oleObj name="Equation" r:id="rId5" imgW="571320" imgH="177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876800"/>
                        <a:ext cx="17145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Properties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BD081D-D956-4A33-ABEB-C348E65BAF36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20866" name="Picture 2" descr="C:\Documents and Settings\bucinelr\My Documents\Courses\MER311 Spring 10\LectureNotes\Images\Scans\mtl english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2400" y="1676400"/>
            <a:ext cx="4267200" cy="4489134"/>
          </a:xfrm>
          <a:prstGeom prst="rect">
            <a:avLst/>
          </a:prstGeom>
          <a:noFill/>
        </p:spPr>
      </p:pic>
      <p:pic>
        <p:nvPicPr>
          <p:cNvPr id="420867" name="Picture 3" descr="C:\Documents and Settings\bucinelr\My Documents\Courses\MER311 Spring 10\LectureNotes\Images\Scans\mtl metric.t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8200" y="1676400"/>
            <a:ext cx="4165257" cy="44217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BD081D-D956-4A33-ABEB-C348E65BAF3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21890" name="Picture 2" descr="C:\Documents and Settings\bucinelr\My Documents\Courses\MER311 Spring 10\LectureNotes\Images\Beer and Johnson\Chap07\bee29389_07_23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973"/>
          <a:stretch>
            <a:fillRect/>
          </a:stretch>
        </p:blipFill>
        <p:spPr bwMode="auto">
          <a:xfrm>
            <a:off x="1600200" y="2209800"/>
            <a:ext cx="5522912" cy="194151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4000" y="4800600"/>
            <a:ext cx="6703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P=5000lb and the cross-sectional area = 0.2 in</a:t>
            </a:r>
            <a:r>
              <a:rPr lang="en-US" baseline="30000" dirty="0" smtClean="0"/>
              <a:t>2</a:t>
            </a:r>
            <a:r>
              <a:rPr lang="en-US" dirty="0" smtClean="0"/>
              <a:t>.</a:t>
            </a:r>
            <a:endParaRPr lang="en-US" baseline="30000" dirty="0" smtClean="0"/>
          </a:p>
          <a:p>
            <a:r>
              <a:rPr lang="en-US" dirty="0" smtClean="0"/>
              <a:t>What is the Factor of Safety and Margin of Safety?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BD081D-D956-4A33-ABEB-C348E65BAF3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95400" y="4724400"/>
            <a:ext cx="655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T=200 ft-lb and r= 0.2 in (J=2.51x10</a:t>
            </a:r>
            <a:r>
              <a:rPr lang="en-US" baseline="30000" dirty="0" smtClean="0"/>
              <a:t>-3</a:t>
            </a:r>
            <a:r>
              <a:rPr lang="en-US" dirty="0"/>
              <a:t> </a:t>
            </a:r>
            <a:r>
              <a:rPr lang="en-US" dirty="0" smtClean="0"/>
              <a:t>in</a:t>
            </a:r>
            <a:r>
              <a:rPr lang="en-US" baseline="30000" dirty="0" smtClean="0"/>
              <a:t>4</a:t>
            </a:r>
            <a:r>
              <a:rPr lang="en-US" dirty="0" smtClean="0"/>
              <a:t>)</a:t>
            </a:r>
            <a:endParaRPr lang="en-US" baseline="30000" dirty="0" smtClean="0"/>
          </a:p>
          <a:p>
            <a:r>
              <a:rPr lang="en-US" dirty="0" smtClean="0"/>
              <a:t>What is the Factor of Safety and Margin of Safety?</a:t>
            </a:r>
            <a:endParaRPr lang="en-US" dirty="0"/>
          </a:p>
        </p:txBody>
      </p:sp>
      <p:pic>
        <p:nvPicPr>
          <p:cNvPr id="422914" name="Picture 2" descr="C:\Documents and Settings\bucinelr\My Documents\Courses\MER311 Spring 10\LectureNotes\Images\Beer and Johnson\Chap07\bee29389_07_24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663"/>
          <a:stretch>
            <a:fillRect/>
          </a:stretch>
        </p:blipFill>
        <p:spPr bwMode="auto">
          <a:xfrm>
            <a:off x="1600200" y="2286000"/>
            <a:ext cx="5500687" cy="1851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4FDC4D7-3055-49BA-92BA-A2DE46A0BB5B}" type="slidenum">
              <a:rPr lang="en-US"/>
              <a:pPr/>
              <a:t>6</a:t>
            </a:fld>
            <a:endParaRPr lang="en-US"/>
          </a:p>
        </p:txBody>
      </p:sp>
      <p:sp>
        <p:nvSpPr>
          <p:cNvPr id="3819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Unacceptable Deformation Under Load w/ or w/o Fracture</a:t>
            </a:r>
          </a:p>
        </p:txBody>
      </p:sp>
      <p:sp>
        <p:nvSpPr>
          <p:cNvPr id="3819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33400" y="1828800"/>
            <a:ext cx="80010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/>
              <a:t>Excessive Elastic Deflection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Stretching, Twisting, or Bending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Buckling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Vibration</a:t>
            </a:r>
          </a:p>
          <a:p>
            <a:pPr>
              <a:lnSpc>
                <a:spcPct val="80000"/>
              </a:lnSpc>
            </a:pPr>
            <a:r>
              <a:rPr lang="en-US" sz="2600"/>
              <a:t>Yielding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Plastic Deformation @ Room Temp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Creep at Elevated Temperatures</a:t>
            </a:r>
          </a:p>
          <a:p>
            <a:pPr>
              <a:lnSpc>
                <a:spcPct val="80000"/>
              </a:lnSpc>
            </a:pPr>
            <a:r>
              <a:rPr lang="en-US" sz="2600"/>
              <a:t>Fracture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Sudden Fracture of Brittle Materials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Fatigue (Progressive Fracture)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Stress Rupture at Elevated Temperatures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CBF044-30DE-4D1C-9B2B-D5FC7B82E2B6}" type="slidenum">
              <a:rPr lang="en-US"/>
              <a:pPr/>
              <a:t>7</a:t>
            </a:fld>
            <a:endParaRPr lang="en-US"/>
          </a:p>
        </p:txBody>
      </p:sp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</a:t>
            </a:r>
            <a:r>
              <a:rPr lang="el-GR"/>
              <a:t>σ</a:t>
            </a:r>
            <a:r>
              <a:rPr lang="en-US"/>
              <a:t>-</a:t>
            </a:r>
            <a:r>
              <a:rPr lang="el-GR"/>
              <a:t>ε</a:t>
            </a:r>
            <a:r>
              <a:rPr lang="en-US"/>
              <a:t> Curves - Brittle</a:t>
            </a:r>
            <a:endParaRPr lang="el-GR"/>
          </a:p>
        </p:txBody>
      </p:sp>
      <p:pic>
        <p:nvPicPr>
          <p:cNvPr id="389124" name="Picture 4" descr="L03F0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2057400"/>
            <a:ext cx="2647950" cy="3700463"/>
          </a:xfrm>
          <a:prstGeom prst="rect">
            <a:avLst/>
          </a:prstGeom>
          <a:noFill/>
        </p:spPr>
      </p:pic>
      <p:pic>
        <p:nvPicPr>
          <p:cNvPr id="389125" name="Picture 5" descr="L03F0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2667000"/>
            <a:ext cx="5029200" cy="2752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56407C-EA46-4D36-9F79-A61650108486}" type="slidenum">
              <a:rPr lang="en-US"/>
              <a:pPr/>
              <a:t>8</a:t>
            </a:fld>
            <a:endParaRPr lang="en-US"/>
          </a:p>
        </p:txBody>
      </p:sp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</a:t>
            </a:r>
            <a:r>
              <a:rPr lang="el-GR"/>
              <a:t>σ</a:t>
            </a:r>
            <a:r>
              <a:rPr lang="en-US"/>
              <a:t>-</a:t>
            </a:r>
            <a:r>
              <a:rPr lang="el-GR"/>
              <a:t>ε</a:t>
            </a:r>
            <a:r>
              <a:rPr lang="en-US"/>
              <a:t> Curves - Ductile</a:t>
            </a:r>
          </a:p>
        </p:txBody>
      </p:sp>
      <p:pic>
        <p:nvPicPr>
          <p:cNvPr id="391172" name="Picture 4" descr="L03F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57400"/>
            <a:ext cx="2647950" cy="3700463"/>
          </a:xfrm>
          <a:prstGeom prst="rect">
            <a:avLst/>
          </a:prstGeom>
          <a:noFill/>
        </p:spPr>
      </p:pic>
      <p:pic>
        <p:nvPicPr>
          <p:cNvPr id="391173" name="Picture 5" descr="L03F0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76600" y="2590800"/>
            <a:ext cx="5410200" cy="27400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Advanced Strength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BEC048-ED56-4E22-A5E8-848DEE23C540}" type="slidenum">
              <a:rPr lang="en-US"/>
              <a:pPr/>
              <a:t>9</a:t>
            </a:fld>
            <a:endParaRPr lang="en-US"/>
          </a:p>
        </p:txBody>
      </p:sp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Multi-Axial Loading</a:t>
            </a:r>
          </a:p>
        </p:txBody>
      </p:sp>
      <p:pic>
        <p:nvPicPr>
          <p:cNvPr id="393220" name="Picture 4" descr="L03F0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5000" y="1752600"/>
            <a:ext cx="4648200" cy="4308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1456</TotalTime>
  <Words>276</Words>
  <Application>Microsoft Office PowerPoint</Application>
  <PresentationFormat>On-screen Show (4:3)</PresentationFormat>
  <Paragraphs>96</Paragraphs>
  <Slides>19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Profile</vt:lpstr>
      <vt:lpstr>Equation</vt:lpstr>
      <vt:lpstr>MER311:  Advanced Strength of Materials</vt:lpstr>
      <vt:lpstr>Design Factors or Factors of Safety</vt:lpstr>
      <vt:lpstr>Material Properties</vt:lpstr>
      <vt:lpstr>Example</vt:lpstr>
      <vt:lpstr>Example</vt:lpstr>
      <vt:lpstr>Unacceptable Deformation Under Load w/ or w/o Fracture</vt:lpstr>
      <vt:lpstr>Typical σ-ε Curves - Brittle</vt:lpstr>
      <vt:lpstr>Typical σ-ε Curves - Ductile</vt:lpstr>
      <vt:lpstr>Multi-Axial Loading</vt:lpstr>
      <vt:lpstr>Multi-Axial Load</vt:lpstr>
      <vt:lpstr>Maximum Normal Stress Theory Rankine Criteria</vt:lpstr>
      <vt:lpstr>Maximum Strain Theory St. Venant Criateria</vt:lpstr>
      <vt:lpstr>Maximum shear Theory Tresca Criteria</vt:lpstr>
      <vt:lpstr>Maximum strain Energy Theory Haig Criterion</vt:lpstr>
      <vt:lpstr>Maximum energy of Distortion Theory – von Mises Criteria</vt:lpstr>
      <vt:lpstr>Maximum energy of Distortion Theory – von Mises Criteria</vt:lpstr>
      <vt:lpstr>Comparison with Data</vt:lpstr>
      <vt:lpstr>Example</vt:lpstr>
      <vt:lpstr>Example</vt:lpstr>
    </vt:vector>
  </TitlesOfParts>
  <Company>Union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MER035 Lecture 1</dc:title>
  <dc:subject>Course Intro</dc:subject>
  <dc:creator>RBB</dc:creator>
  <cp:lastModifiedBy> </cp:lastModifiedBy>
  <cp:revision>43</cp:revision>
  <dcterms:created xsi:type="dcterms:W3CDTF">2000-05-18T05:09:09Z</dcterms:created>
  <dcterms:modified xsi:type="dcterms:W3CDTF">2016-05-18T11:57:47Z</dcterms:modified>
</cp:coreProperties>
</file>